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66"/>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aa29a8dc39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6" name="Google Shape;136;g3aa29a8dc39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8a558c2501_3_12: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8a558c2501_3_12:notes"/>
          <p:cNvSpPr txBox="1">
            <a:spLocks noGrp="1"/>
          </p:cNvSpPr>
          <p:nvPr>
            <p:ph type="body" idx="1"/>
          </p:nvPr>
        </p:nvSpPr>
        <p:spPr>
          <a:xfrm>
            <a:off x="1300475" y="4632950"/>
            <a:ext cx="104037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4" name="Google Shape;174;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2: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p2: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a77770f7ca_0_6: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a77770f7ca_0_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a3ccf0fdd3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8" name="Google Shape;78;g3a3ccf0fdd3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8f28df4f9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g28f28df4f9d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a77770f7ca_0_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4" name="Google Shape;124;g3a77770f7ca_0_34: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9755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pic>
        <p:nvPicPr>
          <p:cNvPr id="29" name="Google Shape;29;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0" name="Google Shape;30;p7" title="Copy of TEL_620.jpg"/>
          <p:cNvPicPr preferRelativeResize="0"/>
          <p:nvPr/>
        </p:nvPicPr>
        <p:blipFill>
          <a:blip r:embed="rId5">
            <a:alphaModFix/>
          </a:blip>
          <a:stretch>
            <a:fillRect/>
          </a:stretch>
        </p:blipFill>
        <p:spPr>
          <a:xfrm>
            <a:off x="-311150" y="250"/>
            <a:ext cx="5792824" cy="9753600"/>
          </a:xfrm>
          <a:prstGeom prst="rect">
            <a:avLst/>
          </a:prstGeom>
          <a:noFill/>
          <a:ln>
            <a:noFill/>
          </a:ln>
        </p:spPr>
      </p:pic>
      <p:pic>
        <p:nvPicPr>
          <p:cNvPr id="31" name="Google Shape;31;p7"/>
          <p:cNvPicPr preferRelativeResize="0"/>
          <p:nvPr/>
        </p:nvPicPr>
        <p:blipFill rotWithShape="1">
          <a:blip r:embed="rId6">
            <a:alphaModFix/>
          </a:blip>
          <a:srcRect l="12365" t="9148" r="1583"/>
          <a:stretch/>
        </p:blipFill>
        <p:spPr>
          <a:xfrm>
            <a:off x="-311150" y="0"/>
            <a:ext cx="6254775" cy="975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6"/>
          <p:cNvSpPr txBox="1"/>
          <p:nvPr/>
        </p:nvSpPr>
        <p:spPr>
          <a:xfrm>
            <a:off x="101" y="1804617"/>
            <a:ext cx="6454800" cy="400200"/>
          </a:xfrm>
          <a:prstGeom prst="rect">
            <a:avLst/>
          </a:prstGeom>
          <a:noFill/>
          <a:ln>
            <a:noFill/>
          </a:ln>
        </p:spPr>
        <p:txBody>
          <a:bodyPr spcFirstLastPara="1" wrap="square" lIns="0" tIns="15225" rIns="0" bIns="0" anchor="t" anchorCtr="0">
            <a:spAutoFit/>
          </a:bodyPr>
          <a:lstStyle/>
          <a:p>
            <a:pPr marL="12700" marR="0" lvl="0" indent="0" algn="ctr" rtl="0">
              <a:lnSpc>
                <a:spcPct val="100000"/>
              </a:lnSpc>
              <a:spcBef>
                <a:spcPts val="0"/>
              </a:spcBef>
              <a:spcAft>
                <a:spcPts val="0"/>
              </a:spcAft>
              <a:buClr>
                <a:srgbClr val="000000"/>
              </a:buClr>
              <a:buSzPts val="1600"/>
              <a:buFont typeface="Arial"/>
              <a:buNone/>
            </a:pPr>
            <a:r>
              <a:rPr lang="en-US" sz="2500" i="0" u="none" strike="noStrike" cap="none">
                <a:solidFill>
                  <a:srgbClr val="1B211F"/>
                </a:solidFill>
                <a:latin typeface="Schibsted Grotesk Medium"/>
                <a:ea typeface="Schibsted Grotesk Medium"/>
                <a:cs typeface="Schibsted Grotesk Medium"/>
                <a:sym typeface="Schibsted Grotesk Medium"/>
              </a:rPr>
              <a:t>$1</a:t>
            </a:r>
            <a:r>
              <a:rPr lang="en-US" sz="2500">
                <a:solidFill>
                  <a:srgbClr val="1B211F"/>
                </a:solidFill>
                <a:latin typeface="Schibsted Grotesk Medium"/>
                <a:ea typeface="Schibsted Grotesk Medium"/>
                <a:cs typeface="Schibsted Grotesk Medium"/>
                <a:sym typeface="Schibsted Grotesk Medium"/>
              </a:rPr>
              <a:t>330</a:t>
            </a:r>
            <a:r>
              <a:rPr lang="en-US" sz="2500" i="0" u="none" strike="noStrike" cap="none">
                <a:solidFill>
                  <a:srgbClr val="1B211F"/>
                </a:solidFill>
                <a:latin typeface="Schibsted Grotesk Medium"/>
                <a:ea typeface="Schibsted Grotesk Medium"/>
                <a:cs typeface="Schibsted Grotesk Medium"/>
                <a:sym typeface="Schibsted Grotesk Medium"/>
              </a:rPr>
              <a:t> </a:t>
            </a:r>
            <a:r>
              <a:rPr lang="en-US" sz="2500">
                <a:solidFill>
                  <a:srgbClr val="1B211F"/>
                </a:solidFill>
                <a:latin typeface="Schibsted Grotesk Medium"/>
                <a:ea typeface="Schibsted Grotesk Medium"/>
                <a:cs typeface="Schibsted Grotesk Medium"/>
                <a:sym typeface="Schibsted Grotesk Medium"/>
              </a:rPr>
              <a:t>per style</a:t>
            </a:r>
            <a:endParaRPr sz="2500" i="0" u="none" strike="noStrike" cap="none">
              <a:solidFill>
                <a:srgbClr val="000000"/>
              </a:solidFill>
              <a:latin typeface="Schibsted Grotesk Medium"/>
              <a:ea typeface="Schibsted Grotesk Medium"/>
              <a:cs typeface="Schibsted Grotesk Medium"/>
              <a:sym typeface="Schibsted Grotesk Medium"/>
            </a:endParaRPr>
          </a:p>
        </p:txBody>
      </p:sp>
      <p:sp>
        <p:nvSpPr>
          <p:cNvPr id="139" name="Google Shape;139;p16"/>
          <p:cNvSpPr/>
          <p:nvPr/>
        </p:nvSpPr>
        <p:spPr>
          <a:xfrm>
            <a:off x="6454666" y="447"/>
            <a:ext cx="0" cy="9753600"/>
          </a:xfrm>
          <a:custGeom>
            <a:avLst/>
            <a:gdLst/>
            <a:ahLst/>
            <a:cxnLst/>
            <a:rect l="l" t="t" r="r" b="b"/>
            <a:pathLst>
              <a:path w="120000" h="9753600" extrusionOk="0">
                <a:moveTo>
                  <a:pt x="0" y="0"/>
                </a:moveTo>
                <a:lnTo>
                  <a:pt x="0" y="9753155"/>
                </a:lnTo>
              </a:path>
            </a:pathLst>
          </a:custGeom>
          <a:noFill/>
          <a:ln w="9525" cap="flat" cmpd="sng">
            <a:solidFill>
              <a:srgbClr val="1B211F">
                <a:alpha val="1451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SemiBold"/>
              <a:ea typeface="Schibsted Grotesk SemiBold"/>
              <a:cs typeface="Schibsted Grotesk SemiBold"/>
              <a:sym typeface="Schibsted Grotesk SemiBold"/>
            </a:endParaRPr>
          </a:p>
        </p:txBody>
      </p:sp>
      <p:pic>
        <p:nvPicPr>
          <p:cNvPr id="140" name="Google Shape;140;p16"/>
          <p:cNvPicPr preferRelativeResize="0"/>
          <p:nvPr/>
        </p:nvPicPr>
        <p:blipFill>
          <a:blip r:embed="rId3">
            <a:alphaModFix/>
          </a:blip>
          <a:stretch>
            <a:fillRect/>
          </a:stretch>
        </p:blipFill>
        <p:spPr>
          <a:xfrm>
            <a:off x="-32875" y="3302925"/>
            <a:ext cx="13077175" cy="57150"/>
          </a:xfrm>
          <a:prstGeom prst="rect">
            <a:avLst/>
          </a:prstGeom>
          <a:noFill/>
          <a:ln>
            <a:noFill/>
          </a:ln>
        </p:spPr>
      </p:pic>
      <p:sp>
        <p:nvSpPr>
          <p:cNvPr id="141" name="Google Shape;141;p16"/>
          <p:cNvSpPr txBox="1"/>
          <p:nvPr/>
        </p:nvSpPr>
        <p:spPr>
          <a:xfrm>
            <a:off x="6435025" y="1156413"/>
            <a:ext cx="6589500" cy="615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None/>
            </a:pPr>
            <a:r>
              <a:rPr lang="en-US" sz="4000">
                <a:solidFill>
                  <a:srgbClr val="1B211F"/>
                </a:solidFill>
                <a:latin typeface="Schibsted Grotesk SemiBold"/>
                <a:ea typeface="Schibsted Grotesk SemiBold"/>
                <a:cs typeface="Schibsted Grotesk SemiBold"/>
                <a:sym typeface="Schibsted Grotesk SemiBold"/>
              </a:rPr>
              <a:t>DEVELOPMENT</a:t>
            </a:r>
            <a:endParaRPr sz="4000">
              <a:solidFill>
                <a:schemeClr val="dk1"/>
              </a:solidFill>
              <a:latin typeface="Schibsted Grotesk SemiBold"/>
              <a:ea typeface="Schibsted Grotesk SemiBold"/>
              <a:cs typeface="Schibsted Grotesk SemiBold"/>
              <a:sym typeface="Schibsted Grotesk SemiBold"/>
            </a:endParaRPr>
          </a:p>
        </p:txBody>
      </p:sp>
      <p:pic>
        <p:nvPicPr>
          <p:cNvPr id="142" name="Google Shape;142;p16"/>
          <p:cNvPicPr preferRelativeResize="0"/>
          <p:nvPr/>
        </p:nvPicPr>
        <p:blipFill>
          <a:blip r:embed="rId3">
            <a:alphaModFix/>
          </a:blip>
          <a:stretch>
            <a:fillRect/>
          </a:stretch>
        </p:blipFill>
        <p:spPr>
          <a:xfrm>
            <a:off x="-32875" y="4151775"/>
            <a:ext cx="13102326" cy="57150"/>
          </a:xfrm>
          <a:prstGeom prst="rect">
            <a:avLst/>
          </a:prstGeom>
          <a:noFill/>
          <a:ln>
            <a:noFill/>
          </a:ln>
        </p:spPr>
      </p:pic>
      <p:pic>
        <p:nvPicPr>
          <p:cNvPr id="143" name="Google Shape;143;p16"/>
          <p:cNvPicPr preferRelativeResize="0"/>
          <p:nvPr/>
        </p:nvPicPr>
        <p:blipFill>
          <a:blip r:embed="rId3">
            <a:alphaModFix/>
          </a:blip>
          <a:stretch>
            <a:fillRect/>
          </a:stretch>
        </p:blipFill>
        <p:spPr>
          <a:xfrm>
            <a:off x="-48763" y="4966113"/>
            <a:ext cx="13102326" cy="57150"/>
          </a:xfrm>
          <a:prstGeom prst="rect">
            <a:avLst/>
          </a:prstGeom>
          <a:noFill/>
          <a:ln>
            <a:noFill/>
          </a:ln>
        </p:spPr>
      </p:pic>
      <p:pic>
        <p:nvPicPr>
          <p:cNvPr id="144" name="Google Shape;144;p16"/>
          <p:cNvPicPr preferRelativeResize="0"/>
          <p:nvPr/>
        </p:nvPicPr>
        <p:blipFill>
          <a:blip r:embed="rId3">
            <a:alphaModFix/>
          </a:blip>
          <a:stretch>
            <a:fillRect/>
          </a:stretch>
        </p:blipFill>
        <p:spPr>
          <a:xfrm>
            <a:off x="-48763" y="5780450"/>
            <a:ext cx="13102326" cy="57150"/>
          </a:xfrm>
          <a:prstGeom prst="rect">
            <a:avLst/>
          </a:prstGeom>
          <a:noFill/>
          <a:ln>
            <a:noFill/>
          </a:ln>
        </p:spPr>
      </p:pic>
      <p:pic>
        <p:nvPicPr>
          <p:cNvPr id="145" name="Google Shape;145;p16"/>
          <p:cNvPicPr preferRelativeResize="0"/>
          <p:nvPr/>
        </p:nvPicPr>
        <p:blipFill>
          <a:blip r:embed="rId3">
            <a:alphaModFix/>
          </a:blip>
          <a:stretch>
            <a:fillRect/>
          </a:stretch>
        </p:blipFill>
        <p:spPr>
          <a:xfrm>
            <a:off x="-40813" y="6594775"/>
            <a:ext cx="13102326" cy="57150"/>
          </a:xfrm>
          <a:prstGeom prst="rect">
            <a:avLst/>
          </a:prstGeom>
          <a:noFill/>
          <a:ln>
            <a:noFill/>
          </a:ln>
        </p:spPr>
      </p:pic>
      <p:pic>
        <p:nvPicPr>
          <p:cNvPr id="146" name="Google Shape;146;p16"/>
          <p:cNvPicPr preferRelativeResize="0"/>
          <p:nvPr/>
        </p:nvPicPr>
        <p:blipFill>
          <a:blip r:embed="rId3">
            <a:alphaModFix/>
          </a:blip>
          <a:stretch>
            <a:fillRect/>
          </a:stretch>
        </p:blipFill>
        <p:spPr>
          <a:xfrm>
            <a:off x="-56700" y="7409113"/>
            <a:ext cx="13102326" cy="57150"/>
          </a:xfrm>
          <a:prstGeom prst="rect">
            <a:avLst/>
          </a:prstGeom>
          <a:noFill/>
          <a:ln>
            <a:noFill/>
          </a:ln>
        </p:spPr>
      </p:pic>
      <p:pic>
        <p:nvPicPr>
          <p:cNvPr id="147" name="Google Shape;147;p16"/>
          <p:cNvPicPr preferRelativeResize="0"/>
          <p:nvPr/>
        </p:nvPicPr>
        <p:blipFill>
          <a:blip r:embed="rId3">
            <a:alphaModFix/>
          </a:blip>
          <a:stretch>
            <a:fillRect/>
          </a:stretch>
        </p:blipFill>
        <p:spPr>
          <a:xfrm>
            <a:off x="-56700" y="8223450"/>
            <a:ext cx="13102326" cy="57150"/>
          </a:xfrm>
          <a:prstGeom prst="rect">
            <a:avLst/>
          </a:prstGeom>
          <a:noFill/>
          <a:ln>
            <a:noFill/>
          </a:ln>
        </p:spPr>
      </p:pic>
      <p:pic>
        <p:nvPicPr>
          <p:cNvPr id="148" name="Google Shape;148;p16"/>
          <p:cNvPicPr preferRelativeResize="0"/>
          <p:nvPr/>
        </p:nvPicPr>
        <p:blipFill>
          <a:blip r:embed="rId3">
            <a:alphaModFix/>
          </a:blip>
          <a:stretch>
            <a:fillRect/>
          </a:stretch>
        </p:blipFill>
        <p:spPr>
          <a:xfrm>
            <a:off x="-56700" y="8961575"/>
            <a:ext cx="13102326" cy="57150"/>
          </a:xfrm>
          <a:prstGeom prst="rect">
            <a:avLst/>
          </a:prstGeom>
          <a:noFill/>
          <a:ln>
            <a:noFill/>
          </a:ln>
        </p:spPr>
      </p:pic>
      <p:sp>
        <p:nvSpPr>
          <p:cNvPr id="149" name="Google Shape;149;p16"/>
          <p:cNvSpPr txBox="1"/>
          <p:nvPr/>
        </p:nvSpPr>
        <p:spPr>
          <a:xfrm>
            <a:off x="6454675" y="3602025"/>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DEVELOPMENT ONBOARDING SESSION</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0" name="Google Shape;150;p16"/>
          <p:cNvSpPr txBox="1"/>
          <p:nvPr/>
        </p:nvSpPr>
        <p:spPr>
          <a:xfrm>
            <a:off x="6454675" y="4433625"/>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TEG SPECIFICATION SHEETS COMPLETED</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1" name="Google Shape;151;p16"/>
          <p:cNvSpPr txBox="1"/>
          <p:nvPr/>
        </p:nvSpPr>
        <p:spPr>
          <a:xfrm>
            <a:off x="6454675" y="5230700"/>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TECHNICAL INTAKE WITH PATTERN MAKER</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2" name="Google Shape;152;p16"/>
          <p:cNvSpPr txBox="1"/>
          <p:nvPr/>
        </p:nvSpPr>
        <p:spPr>
          <a:xfrm>
            <a:off x="6454675" y="6062288"/>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FIRST PATTERNS &amp; FIRST SAMPLES</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3" name="Google Shape;153;p16"/>
          <p:cNvSpPr txBox="1"/>
          <p:nvPr/>
        </p:nvSpPr>
        <p:spPr>
          <a:xfrm>
            <a:off x="6454675" y="6893900"/>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ONE FITTING WITH PATTERN MAKER</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4" name="Google Shape;154;p16"/>
          <p:cNvSpPr txBox="1"/>
          <p:nvPr/>
        </p:nvSpPr>
        <p:spPr>
          <a:xfrm>
            <a:off x="6454675" y="7690963"/>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ONE ROUND OF FIT ADJUSTMENTS</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5" name="Google Shape;155;p16"/>
          <p:cNvSpPr txBox="1"/>
          <p:nvPr/>
        </p:nvSpPr>
        <p:spPr>
          <a:xfrm>
            <a:off x="6454675" y="8505288"/>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ONE DUPLICATE PER STYLE</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6" name="Google Shape;156;p16"/>
          <p:cNvSpPr txBox="1"/>
          <p:nvPr/>
        </p:nvSpPr>
        <p:spPr>
          <a:xfrm>
            <a:off x="6454675" y="9253175"/>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FINAL PRODUCTION READY PATTERNS</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7" name="Google Shape;157;p16"/>
          <p:cNvSpPr txBox="1"/>
          <p:nvPr/>
        </p:nvSpPr>
        <p:spPr>
          <a:xfrm>
            <a:off x="6454675" y="2044575"/>
            <a:ext cx="6550200" cy="184800"/>
          </a:xfrm>
          <a:prstGeom prst="rect">
            <a:avLst/>
          </a:prstGeom>
          <a:noFill/>
          <a:ln>
            <a:noFill/>
          </a:ln>
        </p:spPr>
        <p:txBody>
          <a:bodyPr spcFirstLastPara="1" wrap="square" lIns="0" tIns="15225" rIns="0" bIns="0" anchor="t" anchorCtr="0">
            <a:spAutoFit/>
          </a:bodyPr>
          <a:lstStyle/>
          <a:p>
            <a:pPr marL="12700" marR="0" lvl="0" indent="0" algn="ctr" rtl="0">
              <a:lnSpc>
                <a:spcPct val="100000"/>
              </a:lnSpc>
              <a:spcBef>
                <a:spcPts val="0"/>
              </a:spcBef>
              <a:spcAft>
                <a:spcPts val="0"/>
              </a:spcAft>
              <a:buClr>
                <a:srgbClr val="000000"/>
              </a:buClr>
              <a:buSzPts val="1600"/>
              <a:buFont typeface="Arial"/>
              <a:buNone/>
            </a:pPr>
            <a:r>
              <a:rPr lang="en-US" sz="1100">
                <a:solidFill>
                  <a:srgbClr val="1B211F"/>
                </a:solidFill>
                <a:latin typeface="Schibsted Grotesk Medium"/>
                <a:ea typeface="Schibsted Grotesk Medium"/>
                <a:cs typeface="Schibsted Grotesk Medium"/>
                <a:sym typeface="Schibsted Grotesk Medium"/>
              </a:rPr>
              <a:t>subject to complexity</a:t>
            </a:r>
            <a:endParaRPr sz="1100" i="0" u="none" strike="noStrike" cap="none">
              <a:solidFill>
                <a:srgbClr val="000000"/>
              </a:solidFill>
              <a:latin typeface="Schibsted Grotesk Medium"/>
              <a:ea typeface="Schibsted Grotesk Medium"/>
              <a:cs typeface="Schibsted Grotesk Medium"/>
              <a:sym typeface="Schibsted Grotesk Medium"/>
            </a:endParaRPr>
          </a:p>
        </p:txBody>
      </p:sp>
      <p:sp>
        <p:nvSpPr>
          <p:cNvPr id="158" name="Google Shape;158;p16"/>
          <p:cNvSpPr txBox="1"/>
          <p:nvPr/>
        </p:nvSpPr>
        <p:spPr>
          <a:xfrm>
            <a:off x="-2350" y="3610663"/>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SOURCING INTAKE SESSION</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59" name="Google Shape;159;p16"/>
          <p:cNvSpPr txBox="1"/>
          <p:nvPr/>
        </p:nvSpPr>
        <p:spPr>
          <a:xfrm>
            <a:off x="-2350" y="4442264"/>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EXPERT INPUT AND PLANNING</a:t>
            </a:r>
            <a:endParaRPr sz="2000">
              <a:solidFill>
                <a:schemeClr val="dk1"/>
              </a:solidFill>
              <a:latin typeface="Schibsted Grotesk Medium"/>
              <a:ea typeface="Schibsted Grotesk Medium"/>
              <a:cs typeface="Schibsted Grotesk Medium"/>
              <a:sym typeface="Schibsted Grotesk Medium"/>
            </a:endParaRPr>
          </a:p>
          <a:p>
            <a:pPr marL="0" marR="0" lvl="0" indent="0" algn="l"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0" name="Google Shape;160;p16"/>
          <p:cNvSpPr txBox="1"/>
          <p:nvPr/>
        </p:nvSpPr>
        <p:spPr>
          <a:xfrm>
            <a:off x="-2350" y="5239341"/>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SWATCHES AND TRIMS GATHERED</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1" name="Google Shape;161;p16"/>
          <p:cNvSpPr txBox="1"/>
          <p:nvPr/>
        </p:nvSpPr>
        <p:spPr>
          <a:xfrm>
            <a:off x="-2350" y="6070931"/>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NEGOTIATE PRICING AND MINIMUMS</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2" name="Google Shape;162;p16"/>
          <p:cNvSpPr txBox="1"/>
          <p:nvPr/>
        </p:nvSpPr>
        <p:spPr>
          <a:xfrm>
            <a:off x="-2350" y="6902545"/>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GUIDANCE IN POs AND ORDERING</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3" name="Google Shape;163;p16"/>
          <p:cNvSpPr txBox="1"/>
          <p:nvPr/>
        </p:nvSpPr>
        <p:spPr>
          <a:xfrm>
            <a:off x="-2350" y="7699610"/>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TRACKING RECEIPT OF ORDERS</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4" name="Google Shape;164;p16"/>
          <p:cNvSpPr txBox="1"/>
          <p:nvPr/>
        </p:nvSpPr>
        <p:spPr>
          <a:xfrm>
            <a:off x="-2350" y="8513937"/>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1-2 ROUNDS OF REVISIONS</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5" name="Google Shape;165;p16"/>
          <p:cNvSpPr txBox="1"/>
          <p:nvPr/>
        </p:nvSpPr>
        <p:spPr>
          <a:xfrm>
            <a:off x="-2350" y="1156425"/>
            <a:ext cx="6454800" cy="615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None/>
            </a:pPr>
            <a:r>
              <a:rPr lang="en-US" sz="4000">
                <a:solidFill>
                  <a:srgbClr val="1B211F"/>
                </a:solidFill>
                <a:latin typeface="Schibsted Grotesk SemiBold"/>
                <a:ea typeface="Schibsted Grotesk SemiBold"/>
                <a:cs typeface="Schibsted Grotesk SemiBold"/>
                <a:sym typeface="Schibsted Grotesk SemiBold"/>
              </a:rPr>
              <a:t>SOURCING</a:t>
            </a:r>
            <a:endParaRPr sz="4000">
              <a:solidFill>
                <a:schemeClr val="dk1"/>
              </a:solidFill>
              <a:latin typeface="Schibsted Grotesk SemiBold"/>
              <a:ea typeface="Schibsted Grotesk SemiBold"/>
              <a:cs typeface="Schibsted Grotesk SemiBold"/>
              <a:sym typeface="Schibsted Grotesk SemiBold"/>
            </a:endParaRPr>
          </a:p>
        </p:txBody>
      </p:sp>
      <p:pic>
        <p:nvPicPr>
          <p:cNvPr id="166" name="Google Shape;166;p16" title="GERY.png"/>
          <p:cNvPicPr preferRelativeResize="0"/>
          <p:nvPr/>
        </p:nvPicPr>
        <p:blipFill>
          <a:blip r:embed="rId4">
            <a:alphaModFix/>
          </a:blip>
          <a:stretch>
            <a:fillRect/>
          </a:stretch>
        </p:blipFill>
        <p:spPr>
          <a:xfrm>
            <a:off x="-321850" y="0"/>
            <a:ext cx="7296201" cy="97536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17" title="Screenshot 2025-11-26 at 9.29.52 AM.png"/>
          <p:cNvPicPr preferRelativeResize="0"/>
          <p:nvPr/>
        </p:nvPicPr>
        <p:blipFill>
          <a:blip r:embed="rId3">
            <a:alphaModFix/>
          </a:blip>
          <a:stretch>
            <a:fillRect/>
          </a:stretch>
        </p:blipFill>
        <p:spPr>
          <a:xfrm>
            <a:off x="152399" y="1484758"/>
            <a:ext cx="12700001" cy="678408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75"/>
        <p:cNvGrpSpPr/>
        <p:nvPr/>
      </p:nvGrpSpPr>
      <p:grpSpPr>
        <a:xfrm>
          <a:off x="0" y="0"/>
          <a:ext cx="0" cy="0"/>
          <a:chOff x="0" y="0"/>
          <a:chExt cx="0" cy="0"/>
        </a:xfrm>
      </p:grpSpPr>
      <p:sp>
        <p:nvSpPr>
          <p:cNvPr id="176" name="Google Shape;176;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77" name="Google Shape;177;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78" name="Google Shape;178;p18"/>
          <p:cNvSpPr txBox="1">
            <a:spLocks noGrp="1"/>
          </p:cNvSpPr>
          <p:nvPr>
            <p:ph type="title" idx="4294967295"/>
          </p:nvPr>
        </p:nvSpPr>
        <p:spPr>
          <a:xfrm>
            <a:off x="-250" y="0"/>
            <a:ext cx="13005300" cy="1551591"/>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8900" dirty="0">
                <a:latin typeface="Schibsted Grotesk Medium"/>
                <a:ea typeface="Schibsted Grotesk Medium"/>
                <a:cs typeface="Schibsted Grotesk Medium"/>
                <a:sym typeface="Schibsted Grotesk Medium"/>
              </a:rPr>
              <a:t>NEXT STEPS WITH TEG</a:t>
            </a:r>
            <a:endParaRPr sz="8900" dirty="0">
              <a:latin typeface="Schibsted Grotesk Medium"/>
              <a:ea typeface="Schibsted Grotesk Medium"/>
              <a:cs typeface="Schibsted Grotesk Medium"/>
              <a:sym typeface="Schibsted Grotesk Medium"/>
            </a:endParaRPr>
          </a:p>
        </p:txBody>
      </p:sp>
      <p:sp>
        <p:nvSpPr>
          <p:cNvPr id="180" name="Google Shape;180;p18"/>
          <p:cNvSpPr txBox="1"/>
          <p:nvPr/>
        </p:nvSpPr>
        <p:spPr>
          <a:xfrm>
            <a:off x="903519" y="4549450"/>
            <a:ext cx="53976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Medium"/>
                <a:ea typeface="Schibsted Grotesk Medium"/>
                <a:cs typeface="Schibsted Grotesk Medium"/>
                <a:sym typeface="Schibsted Grotesk Medium"/>
              </a:rPr>
              <a:t>CONTRACT PRESENTED TO </a:t>
            </a:r>
            <a:r>
              <a:rPr lang="en-US" sz="1900">
                <a:solidFill>
                  <a:srgbClr val="1B211F"/>
                </a:solidFill>
                <a:latin typeface="Schibsted Grotesk Medium"/>
                <a:ea typeface="Schibsted Grotesk Medium"/>
                <a:cs typeface="Schibsted Grotesk Medium"/>
                <a:sym typeface="Schibsted Grotesk Medium"/>
              </a:rPr>
              <a:t>BRIDGET BRAGER</a:t>
            </a:r>
            <a:endParaRPr sz="1900" b="0" i="0" u="none" strike="noStrike" cap="none">
              <a:solidFill>
                <a:srgbClr val="000000"/>
              </a:solidFill>
              <a:latin typeface="Schibsted Grotesk Medium"/>
              <a:ea typeface="Schibsted Grotesk Medium"/>
              <a:cs typeface="Schibsted Grotesk Medium"/>
              <a:sym typeface="Schibsted Grotesk Medium"/>
            </a:endParaRPr>
          </a:p>
        </p:txBody>
      </p:sp>
      <p:sp>
        <p:nvSpPr>
          <p:cNvPr id="181" name="Google Shape;181;p18"/>
          <p:cNvSpPr txBox="1"/>
          <p:nvPr/>
        </p:nvSpPr>
        <p:spPr>
          <a:xfrm>
            <a:off x="903519" y="6556053"/>
            <a:ext cx="46977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Medium"/>
                <a:ea typeface="Schibsted Grotesk Medium"/>
                <a:cs typeface="Schibsted Grotesk Medium"/>
                <a:sym typeface="Schibsted Grotesk Medium"/>
              </a:rPr>
              <a:t>SIGNED CONTRACT RECEIVED AT TEG</a:t>
            </a:r>
            <a:endParaRPr sz="1900" b="0" i="0" u="none" strike="noStrike" cap="none">
              <a:solidFill>
                <a:srgbClr val="000000"/>
              </a:solidFill>
              <a:latin typeface="Schibsted Grotesk Medium"/>
              <a:ea typeface="Schibsted Grotesk Medium"/>
              <a:cs typeface="Schibsted Grotesk Medium"/>
              <a:sym typeface="Schibsted Grotesk Medium"/>
            </a:endParaRPr>
          </a:p>
        </p:txBody>
      </p:sp>
      <p:sp>
        <p:nvSpPr>
          <p:cNvPr id="182" name="Google Shape;182;p18"/>
          <p:cNvSpPr txBox="1"/>
          <p:nvPr/>
        </p:nvSpPr>
        <p:spPr>
          <a:xfrm>
            <a:off x="903519" y="8562650"/>
            <a:ext cx="53976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a:solidFill>
                  <a:srgbClr val="1B211F"/>
                </a:solidFill>
              </a:rPr>
              <a:t>KRISTIN HINZE’S</a:t>
            </a:r>
            <a:r>
              <a:rPr lang="en-US" sz="1900" b="0" i="0" u="none" strike="noStrike" cap="none">
                <a:solidFill>
                  <a:srgbClr val="1B211F"/>
                </a:solidFill>
                <a:latin typeface="Arial"/>
                <a:ea typeface="Arial"/>
                <a:cs typeface="Arial"/>
                <a:sym typeface="Arial"/>
              </a:rPr>
              <a:t> </a:t>
            </a:r>
            <a:r>
              <a:rPr lang="en-US" sz="1900" b="0" i="0" u="none" strike="noStrike" cap="none">
                <a:solidFill>
                  <a:srgbClr val="1B211F"/>
                </a:solidFill>
                <a:latin typeface="Schibsted Grotesk Medium"/>
                <a:ea typeface="Schibsted Grotesk Medium"/>
                <a:cs typeface="Schibsted Grotesk Medium"/>
                <a:sym typeface="Schibsted Grotesk Medium"/>
              </a:rPr>
              <a:t>ONBOARDING</a:t>
            </a:r>
            <a:r>
              <a:rPr lang="en-US" sz="1900" b="0" i="0" u="none" strike="noStrike" cap="none">
                <a:solidFill>
                  <a:srgbClr val="1B211F"/>
                </a:solidFill>
                <a:latin typeface="Arial"/>
                <a:ea typeface="Arial"/>
                <a:cs typeface="Arial"/>
                <a:sym typeface="Arial"/>
              </a:rPr>
              <a:t> MEETING</a:t>
            </a:r>
            <a:endParaRPr sz="1900" b="0" i="0" u="none" strike="noStrike" cap="none">
              <a:solidFill>
                <a:srgbClr val="000000"/>
              </a:solidFill>
              <a:latin typeface="Arial"/>
              <a:ea typeface="Arial"/>
              <a:cs typeface="Arial"/>
              <a:sym typeface="Arial"/>
            </a:endParaRPr>
          </a:p>
        </p:txBody>
      </p:sp>
      <p:sp>
        <p:nvSpPr>
          <p:cNvPr id="183" name="Google Shape;183;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4" name="Google Shape;184;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5" name="Google Shape;185;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186" name="Google Shape;186;p18"/>
          <p:cNvPicPr preferRelativeResize="0"/>
          <p:nvPr/>
        </p:nvPicPr>
        <p:blipFill rotWithShape="1">
          <a:blip r:embed="rId3">
            <a:alphaModFix/>
          </a:blip>
          <a:srcRect l="2581" b="16029"/>
          <a:stretch/>
        </p:blipFill>
        <p:spPr>
          <a:xfrm>
            <a:off x="6107525" y="1690500"/>
            <a:ext cx="6897275" cy="8063101"/>
          </a:xfrm>
          <a:prstGeom prst="rect">
            <a:avLst/>
          </a:prstGeom>
          <a:noFill/>
          <a:ln>
            <a:noFill/>
          </a:ln>
        </p:spPr>
      </p:pic>
      <p:sp>
        <p:nvSpPr>
          <p:cNvPr id="2" name="Google Shape;219;p25">
            <a:extLst>
              <a:ext uri="{FF2B5EF4-FFF2-40B4-BE49-F238E27FC236}">
                <a16:creationId xmlns:a16="http://schemas.microsoft.com/office/drawing/2014/main" id="{949D1F23-E947-3704-C2E1-871ADC2D1D2B}"/>
              </a:ext>
            </a:extLst>
          </p:cNvPr>
          <p:cNvSpPr txBox="1"/>
          <p:nvPr/>
        </p:nvSpPr>
        <p:spPr>
          <a:xfrm>
            <a:off x="1058750" y="2542853"/>
            <a:ext cx="4394700" cy="30990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900"/>
              <a:buFont typeface="Arial"/>
              <a:buNone/>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APPROVAL OF PROJECT</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25"/>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852A108A-CD4C-FDB8-9C93-C45476C4E422}"/>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9850" dirty="0">
                <a:solidFill>
                  <a:srgbClr val="1B211F"/>
                </a:solidFill>
                <a:latin typeface="Schibsted Grotesk Medium"/>
                <a:ea typeface="Schibsted Grotesk Medium"/>
                <a:cs typeface="Schibsted Grotesk Medium"/>
                <a:sym typeface="Schibsted Grotesk Medium"/>
              </a:rPr>
              <a:t>1</a:t>
            </a:r>
            <a:r>
              <a:rPr lang="en-US" sz="9850" baseline="30000" dirty="0">
                <a:solidFill>
                  <a:srgbClr val="1B211F"/>
                </a:solidFill>
                <a:latin typeface="Schibsted Grotesk Medium"/>
                <a:ea typeface="Schibsted Grotesk Medium"/>
                <a:cs typeface="Schibsted Grotesk Medium"/>
                <a:sym typeface="Schibsted Grotesk Medium"/>
              </a:rPr>
              <a:t>ST</a:t>
            </a:r>
            <a:r>
              <a:rPr lang="en-US" sz="9850" dirty="0">
                <a:solidFill>
                  <a:srgbClr val="1B211F"/>
                </a:solidFill>
                <a:latin typeface="Schibsted Grotesk Medium"/>
                <a:ea typeface="Schibsted Grotesk Medium"/>
                <a:cs typeface="Schibsted Grotesk Medium"/>
                <a:sym typeface="Schibsted Grotesk Medium"/>
              </a:rPr>
              <a:t> NAME 2</a:t>
            </a:r>
            <a:r>
              <a:rPr lang="en-US" sz="9850" baseline="30000" dirty="0">
                <a:solidFill>
                  <a:srgbClr val="1B211F"/>
                </a:solidFill>
                <a:latin typeface="Schibsted Grotesk Medium"/>
                <a:ea typeface="Schibsted Grotesk Medium"/>
                <a:cs typeface="Schibsted Grotesk Medium"/>
                <a:sym typeface="Schibsted Grotesk Medium"/>
              </a:rPr>
              <a:t>ND</a:t>
            </a:r>
            <a:r>
              <a:rPr lang="en-US" sz="9850" dirty="0">
                <a:solidFill>
                  <a:srgbClr val="1B211F"/>
                </a:solidFill>
                <a:latin typeface="Schibsted Grotesk Medium"/>
                <a:ea typeface="Schibsted Grotesk Medium"/>
                <a:cs typeface="Schibsted Grotesk Medium"/>
                <a:sym typeface="Schibsted Grotesk Medium"/>
              </a:rPr>
              <a:t> NAME</a:t>
            </a:r>
            <a:endParaRPr sz="855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p:cNvPicPr preferRelativeResize="0"/>
          <p:nvPr/>
        </p:nvPicPr>
        <p:blipFill rotWithShape="1">
          <a:blip r:embed="rId3">
            <a:alphaModFix/>
          </a:blip>
          <a:srcRect t="11176" r="724" b="8766"/>
          <a:stretch/>
        </p:blipFill>
        <p:spPr>
          <a:xfrm>
            <a:off x="-118" y="0"/>
            <a:ext cx="13005024" cy="7091100"/>
          </a:xfrm>
          <a:prstGeom prst="rect">
            <a:avLst/>
          </a:prstGeom>
          <a:noFill/>
          <a:ln>
            <a:noFill/>
          </a:ln>
        </p:spPr>
      </p:pic>
      <p:sp>
        <p:nvSpPr>
          <p:cNvPr id="51" name="Google Shape;51;p9"/>
          <p:cNvSpPr txBox="1"/>
          <p:nvPr/>
        </p:nvSpPr>
        <p:spPr>
          <a:xfrm>
            <a:off x="2349125" y="3605844"/>
            <a:ext cx="8777400" cy="1533900"/>
          </a:xfrm>
          <a:prstGeom prst="rect">
            <a:avLst/>
          </a:prstGeom>
          <a:noFill/>
          <a:ln>
            <a:noFill/>
          </a:ln>
        </p:spPr>
        <p:txBody>
          <a:bodyPr spcFirstLastPara="1" wrap="square" lIns="91425" tIns="91425" rIns="91425" bIns="91425" anchor="t" anchorCtr="0">
            <a:spAutoFit/>
          </a:bodyPr>
          <a:lstStyle/>
          <a:p>
            <a:pPr marL="992505" marR="5080" lvl="0" indent="-980440" algn="ctr" rtl="0">
              <a:lnSpc>
                <a:spcPct val="108717"/>
              </a:lnSpc>
              <a:spcBef>
                <a:spcPts val="0"/>
              </a:spcBef>
              <a:spcAft>
                <a:spcPts val="0"/>
              </a:spcAft>
              <a:buClr>
                <a:schemeClr val="dk1"/>
              </a:buClr>
              <a:buSzPts val="1400"/>
              <a:buFont typeface="Arial"/>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7" name="Google Shape;57;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8" name="Google Shape;68;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5" name="Google Shape;75;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6CAC2471-535A-4877-B300-E8251EFBA90E}"/>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9"/>
        <p:cNvGrpSpPr/>
        <p:nvPr/>
      </p:nvGrpSpPr>
      <p:grpSpPr>
        <a:xfrm>
          <a:off x="0" y="0"/>
          <a:ext cx="0" cy="0"/>
          <a:chOff x="0" y="0"/>
          <a:chExt cx="0" cy="0"/>
        </a:xfrm>
      </p:grpSpPr>
      <p:sp>
        <p:nvSpPr>
          <p:cNvPr id="80" name="Google Shape;80;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1" name="Google Shape;81;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4" name="Google Shape;84;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5" name="Google Shape;85;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7" name="Google Shape;87;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8" name="Google Shape;88;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0" name="Google Shape;90;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1" name="Google Shape;91;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2" name="Google Shape;92;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6"/>
        <p:cNvGrpSpPr/>
        <p:nvPr/>
      </p:nvGrpSpPr>
      <p:grpSpPr>
        <a:xfrm>
          <a:off x="0" y="0"/>
          <a:ext cx="0" cy="0"/>
          <a:chOff x="0" y="0"/>
          <a:chExt cx="0" cy="0"/>
        </a:xfrm>
      </p:grpSpPr>
      <p:pic>
        <p:nvPicPr>
          <p:cNvPr id="97" name="Google Shape;97;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ED9BC9DF-C859-AF3B-9A9E-0F6DCC8B07DE}"/>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4" name="Google Shape;104;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5" name="Google Shape;105;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6" name="Google Shape;106;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7" name="Google Shape;107;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8" name="Google Shape;108;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09" name="Google Shape;109;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0" name="Google Shape;110;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1" name="Google Shape;111;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2" name="Google Shape;112;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8" name="Google Shape;118;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19" name="Google Shape;119;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0" name="Google Shape;120;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1" name="Google Shape;121;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5"/>
        <p:cNvGrpSpPr/>
        <p:nvPr/>
      </p:nvGrpSpPr>
      <p:grpSpPr>
        <a:xfrm>
          <a:off x="0" y="0"/>
          <a:ext cx="0" cy="0"/>
          <a:chOff x="0" y="0"/>
          <a:chExt cx="0" cy="0"/>
        </a:xfrm>
      </p:grpSpPr>
      <p:sp>
        <p:nvSpPr>
          <p:cNvPr id="2" name="Retângulo 1">
            <a:extLst>
              <a:ext uri="{FF2B5EF4-FFF2-40B4-BE49-F238E27FC236}">
                <a16:creationId xmlns:a16="http://schemas.microsoft.com/office/drawing/2014/main" id="{B1AF7900-046D-03CA-A6EC-516F99D4D184}"/>
              </a:ext>
            </a:extLst>
          </p:cNvPr>
          <p:cNvSpPr/>
          <p:nvPr/>
        </p:nvSpPr>
        <p:spPr>
          <a:xfrm>
            <a:off x="0" y="-1"/>
            <a:ext cx="13004800" cy="975360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6" name="Google Shape;126;p15"/>
          <p:cNvSpPr txBox="1">
            <a:spLocks noGrp="1"/>
          </p:cNvSpPr>
          <p:nvPr>
            <p:ph type="ctrTitle" idx="4294967295"/>
          </p:nvPr>
        </p:nvSpPr>
        <p:spPr>
          <a:xfrm>
            <a:off x="302452" y="436827"/>
            <a:ext cx="12399895"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dirty="0">
                <a:solidFill>
                  <a:srgbClr val="1B211F"/>
                </a:solidFill>
                <a:latin typeface="Schibsted Grotesk Medium"/>
                <a:ea typeface="Schibsted Grotesk Medium"/>
                <a:cs typeface="Schibsted Grotesk Medium"/>
                <a:sym typeface="Schibsted Grotesk Medium"/>
              </a:rPr>
              <a:t>PROJECT HIGHLIGHT</a:t>
            </a:r>
            <a:endParaRPr sz="9200" i="0" u="none" strike="noStrike" cap="none" dirty="0">
              <a:solidFill>
                <a:srgbClr val="1B211F"/>
              </a:solidFill>
              <a:latin typeface="Schibsted Grotesk Medium"/>
              <a:ea typeface="Schibsted Grotesk Medium"/>
              <a:cs typeface="Schibsted Grotesk Medium"/>
              <a:sym typeface="Schibsted Grotesk Medium"/>
            </a:endParaRPr>
          </a:p>
        </p:txBody>
      </p:sp>
      <p:sp>
        <p:nvSpPr>
          <p:cNvPr id="127" name="Google Shape;127;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 name="Google Shape;128;p15"/>
          <p:cNvSpPr txBox="1"/>
          <p:nvPr/>
        </p:nvSpPr>
        <p:spPr>
          <a:xfrm>
            <a:off x="302452"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1	</a:t>
            </a:r>
            <a:endParaRPr sz="1800" dirty="0">
              <a:latin typeface="Schibsted Grotesk Medium"/>
              <a:ea typeface="Schibsted Grotesk Medium"/>
              <a:cs typeface="Schibsted Grotesk Medium"/>
              <a:sym typeface="Schibsted Grotesk Medium"/>
            </a:endParaRPr>
          </a:p>
        </p:txBody>
      </p:sp>
      <p:sp>
        <p:nvSpPr>
          <p:cNvPr id="129" name="Google Shape;129;p15"/>
          <p:cNvSpPr txBox="1"/>
          <p:nvPr/>
        </p:nvSpPr>
        <p:spPr>
          <a:xfrm>
            <a:off x="8951147" y="8320375"/>
            <a:ext cx="37512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4626799"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	PLACEHOLDER 2	</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445</Words>
  <Application>Microsoft Office PowerPoint</Application>
  <PresentationFormat>Personalizar</PresentationFormat>
  <Paragraphs>65</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Arial</vt:lpstr>
      <vt:lpstr>Schibsted Grotesk Medium</vt:lpstr>
      <vt:lpstr>Schibsted Grotesk SemiBold</vt:lpstr>
      <vt:lpstr>Calibri</vt:lpstr>
      <vt:lpstr>Office Theme</vt:lpstr>
      <vt:lpstr>WELCOME TO TEG</vt:lpstr>
      <vt:lpstr>PROPOSAL FOR</vt:lpstr>
      <vt:lpstr>Apresentação do PowerPoint</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4</cp:revision>
  <dcterms:modified xsi:type="dcterms:W3CDTF">2025-12-11T16:03:12Z</dcterms:modified>
</cp:coreProperties>
</file>